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4" r:id="rId3"/>
    <p:sldId id="275" r:id="rId4"/>
    <p:sldId id="276" r:id="rId5"/>
    <p:sldId id="277" r:id="rId6"/>
    <p:sldId id="281" r:id="rId7"/>
    <p:sldId id="278" r:id="rId8"/>
    <p:sldId id="279" r:id="rId9"/>
    <p:sldId id="280" r:id="rId10"/>
    <p:sldId id="282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058"/>
    <a:srgbClr val="CCCCFF"/>
    <a:srgbClr val="A4CF63"/>
    <a:srgbClr val="8CC63F"/>
    <a:srgbClr val="FF66FF"/>
    <a:srgbClr val="FFFC84"/>
    <a:srgbClr val="99CCFF"/>
    <a:srgbClr val="FFCCCC"/>
    <a:srgbClr val="CC0099"/>
    <a:srgbClr val="0B8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1114-985F-435E-83E3-BD7F8A67E949}" type="datetimeFigureOut">
              <a:rPr lang="en-GB" smtClean="0"/>
              <a:pPr/>
              <a:t>30/08/2012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E39EF-AB00-48CC-83AA-58324AE3C5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5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0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3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9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0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9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0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9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0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E39EF-AB00-48CC-83AA-58324AE3C5D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3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Challenge to Change</a:t>
            </a:r>
          </a:p>
          <a:p>
            <a:r>
              <a:rPr lang="de-DE"/>
              <a:t>www.challengetochange.org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988422-606E-450F-B8DE-5A56AAE070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1445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4CF6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5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Challenge to Change</a:t>
            </a:r>
          </a:p>
          <a:p>
            <a:r>
              <a:rPr lang="de-DE"/>
              <a:t>www.challengetochange.org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04D5BB-DEF2-4396-9E4F-1F18572380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3" name="Picture 9" descr="Sprout_complete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8"/>
          <a:stretch>
            <a:fillRect/>
          </a:stretch>
        </p:blipFill>
        <p:spPr bwMode="auto">
          <a:xfrm>
            <a:off x="6705600" y="533400"/>
            <a:ext cx="2438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bg1"/>
                </a:solidFill>
              </a:rPr>
              <a:t>Challenge to Change</a:t>
            </a:r>
          </a:p>
          <a:p>
            <a:pPr eaLnBrk="1" hangingPunct="1"/>
            <a:r>
              <a:rPr lang="de-DE">
                <a:solidFill>
                  <a:schemeClr val="bg1"/>
                </a:solidFill>
              </a:rPr>
              <a:t>www.challengetochange.org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33600"/>
            <a:ext cx="451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Urban </a:t>
            </a:r>
            <a:r>
              <a:rPr lang="en-GB" dirty="0" smtClean="0"/>
              <a:t>Youth </a:t>
            </a:r>
            <a:r>
              <a:rPr lang="en-GB" dirty="0"/>
              <a:t>(16‐25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Climate </a:t>
            </a:r>
            <a:r>
              <a:rPr lang="en-GB" dirty="0"/>
              <a:t>C</a:t>
            </a:r>
            <a:r>
              <a:rPr lang="en-GB" dirty="0" smtClean="0"/>
              <a:t>hange Adaptation Initiatives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0223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9" y="2956684"/>
            <a:ext cx="3814941" cy="2828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331525" cy="223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4766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86400" y="1066800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Youth </a:t>
            </a:r>
            <a:r>
              <a:rPr lang="en-US" dirty="0"/>
              <a:t>are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primary </a:t>
            </a:r>
            <a:r>
              <a:rPr lang="en-US" dirty="0"/>
              <a:t>stakeholders of the </a:t>
            </a:r>
            <a:r>
              <a:rPr lang="en-US" dirty="0" smtClean="0"/>
              <a:t>medium-term</a:t>
            </a:r>
          </a:p>
          <a:p>
            <a:r>
              <a:rPr lang="en-US" dirty="0" smtClean="0"/>
              <a:t>(</a:t>
            </a:r>
            <a:r>
              <a:rPr lang="en-US" dirty="0"/>
              <a:t>5 to 50-year) </a:t>
            </a:r>
            <a:r>
              <a:rPr lang="en-US" dirty="0" smtClean="0"/>
              <a:t>future, the period </a:t>
            </a:r>
            <a:r>
              <a:rPr lang="en-US" dirty="0"/>
              <a:t>when climate change will have its greatest impact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5096" y="3688670"/>
            <a:ext cx="3790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contrast, today’s adults are the main stakeholders of now, a time when climate change is not severe</a:t>
            </a:r>
            <a:r>
              <a:rPr lang="en-US" dirty="0" smtClean="0"/>
              <a:t>.  When </a:t>
            </a:r>
            <a:r>
              <a:rPr lang="en-US" dirty="0"/>
              <a:t>climate change becomes severe, today’s adults will retire, and have little reason to care.  </a:t>
            </a:r>
            <a:r>
              <a:rPr lang="en-US" dirty="0" smtClean="0"/>
              <a:t>They will </a:t>
            </a:r>
            <a:r>
              <a:rPr lang="en-US" dirty="0"/>
              <a:t>not need to cope with significant climate change.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3842"/>
            <a:ext cx="4495800" cy="1895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41" y="3817729"/>
            <a:ext cx="2667000" cy="22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143000" y="909175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Youth </a:t>
            </a:r>
            <a:r>
              <a:rPr lang="en-US" dirty="0"/>
              <a:t>are marginalized from current decisions to cope with the future impacts of climate </a:t>
            </a:r>
            <a:r>
              <a:rPr lang="en-US" dirty="0" smtClean="0"/>
              <a:t>change.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1970s, development practitioners </a:t>
            </a:r>
            <a:r>
              <a:rPr lang="en-US" dirty="0" smtClean="0"/>
              <a:t>like Robert Chambers learned the </a:t>
            </a:r>
            <a:r>
              <a:rPr lang="en-US" dirty="0"/>
              <a:t>importance of including </a:t>
            </a:r>
            <a:r>
              <a:rPr lang="en-US" dirty="0" smtClean="0"/>
              <a:t>main stakeholders </a:t>
            </a:r>
            <a:r>
              <a:rPr lang="en-US" dirty="0"/>
              <a:t>in planning and decision-making </a:t>
            </a:r>
            <a:r>
              <a:rPr lang="en-US" dirty="0" smtClean="0"/>
              <a:t>regardless </a:t>
            </a:r>
            <a:r>
              <a:rPr lang="en-US" dirty="0"/>
              <a:t>of their social, political or economic </a:t>
            </a:r>
            <a:r>
              <a:rPr lang="en-US" dirty="0" smtClean="0"/>
              <a:t>status.</a:t>
            </a:r>
          </a:p>
          <a:p>
            <a:endParaRPr lang="en-US" dirty="0"/>
          </a:p>
          <a:p>
            <a:r>
              <a:rPr lang="en-US" dirty="0" smtClean="0"/>
              <a:t>These ideas became known as ‘</a:t>
            </a:r>
            <a:r>
              <a:rPr lang="en-US" dirty="0" smtClean="0">
                <a:solidFill>
                  <a:srgbClr val="FF0000"/>
                </a:solidFill>
              </a:rPr>
              <a:t>participatory </a:t>
            </a:r>
            <a:r>
              <a:rPr lang="en-US" dirty="0">
                <a:solidFill>
                  <a:srgbClr val="FF0000"/>
                </a:solidFill>
              </a:rPr>
              <a:t>approaches</a:t>
            </a:r>
            <a:r>
              <a:rPr lang="en-US" dirty="0"/>
              <a:t>’ – PRA, PLA, </a:t>
            </a:r>
            <a:r>
              <a:rPr lang="en-US" dirty="0" smtClean="0"/>
              <a:t>PME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59" y="4007922"/>
            <a:ext cx="3281680" cy="2026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038600"/>
            <a:ext cx="2968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same </a:t>
            </a:r>
            <a:r>
              <a:rPr lang="en-US" dirty="0" smtClean="0">
                <a:solidFill>
                  <a:srgbClr val="FF0000"/>
                </a:solidFill>
              </a:rPr>
              <a:t>participatory approaches of including the main stakeholders – Youth – in climate change plans and decisions, must now be applied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145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C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61999" y="3810000"/>
            <a:ext cx="4899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Youth </a:t>
            </a:r>
            <a:r>
              <a:rPr lang="en-US" dirty="0"/>
              <a:t>are </a:t>
            </a:r>
            <a:r>
              <a:rPr lang="en-US" dirty="0" smtClean="0"/>
              <a:t>the best Change Agents, because: </a:t>
            </a:r>
          </a:p>
          <a:p>
            <a:endParaRPr lang="en-US" dirty="0"/>
          </a:p>
          <a:p>
            <a:r>
              <a:rPr lang="en-US" dirty="0" smtClean="0"/>
              <a:t>They are </a:t>
            </a:r>
            <a:r>
              <a:rPr lang="en-US" dirty="0"/>
              <a:t>motivated by </a:t>
            </a:r>
            <a:r>
              <a:rPr lang="en-US" dirty="0" smtClean="0"/>
              <a:t>strong ideals</a:t>
            </a:r>
          </a:p>
          <a:p>
            <a:r>
              <a:rPr lang="en-US" dirty="0" smtClean="0"/>
              <a:t>They </a:t>
            </a:r>
            <a:r>
              <a:rPr lang="en-US" dirty="0"/>
              <a:t>are willing to take </a:t>
            </a:r>
            <a:r>
              <a:rPr lang="en-US" dirty="0" smtClean="0"/>
              <a:t>risks</a:t>
            </a:r>
          </a:p>
          <a:p>
            <a:r>
              <a:rPr lang="en-US" dirty="0" smtClean="0"/>
              <a:t>They have </a:t>
            </a:r>
            <a:r>
              <a:rPr lang="en-US" dirty="0"/>
              <a:t>a lot of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They are </a:t>
            </a:r>
            <a:r>
              <a:rPr lang="en-US" dirty="0"/>
              <a:t>trend-setters for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And they are </a:t>
            </a:r>
            <a:r>
              <a:rPr lang="en-US" dirty="0"/>
              <a:t>highly </a:t>
            </a:r>
            <a:r>
              <a:rPr lang="en-US" dirty="0" smtClean="0"/>
              <a:t>communicative.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91200" y="3962400"/>
            <a:ext cx="137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they </a:t>
            </a:r>
            <a:r>
              <a:rPr lang="en-US" dirty="0"/>
              <a:t>lack </a:t>
            </a:r>
            <a:r>
              <a:rPr lang="en-US" dirty="0" smtClean="0"/>
              <a:t>power, technical knowledge</a:t>
            </a:r>
            <a:r>
              <a:rPr lang="en-US" dirty="0"/>
              <a:t>, </a:t>
            </a:r>
            <a:r>
              <a:rPr lang="en-US" dirty="0" smtClean="0"/>
              <a:t>and material resources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1471"/>
            <a:ext cx="4724400" cy="25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3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05200" y="1066800"/>
            <a:ext cx="403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AYIP (t</a:t>
            </a:r>
            <a:r>
              <a:rPr lang="en-GB" dirty="0" smtClean="0"/>
              <a:t>he ACCCRN Youth Initiatives Program) is funded by the Rockefeller Foundation under the Asian Cities Climate Change Resilience Network (ACCCRN). </a:t>
            </a:r>
          </a:p>
          <a:p>
            <a:endParaRPr lang="en-GB" dirty="0"/>
          </a:p>
          <a:p>
            <a:r>
              <a:rPr lang="en-GB" dirty="0" smtClean="0"/>
              <a:t>AYIP is implemented by </a:t>
            </a:r>
            <a:r>
              <a:rPr lang="en-GB" dirty="0" err="1" smtClean="0"/>
              <a:t>CtC</a:t>
            </a:r>
            <a:r>
              <a:rPr lang="en-GB" dirty="0" smtClean="0"/>
              <a:t> and the Vietnam Youth Union in </a:t>
            </a:r>
            <a:r>
              <a:rPr lang="en-GB" b="1" dirty="0" err="1" smtClean="0">
                <a:solidFill>
                  <a:srgbClr val="000099"/>
                </a:solidFill>
              </a:rPr>
              <a:t>Quy</a:t>
            </a:r>
            <a:r>
              <a:rPr lang="en-GB" b="1" dirty="0" smtClean="0">
                <a:solidFill>
                  <a:srgbClr val="000099"/>
                </a:solidFill>
              </a:rPr>
              <a:t> </a:t>
            </a:r>
            <a:r>
              <a:rPr lang="en-GB" b="1" dirty="0" err="1" smtClean="0">
                <a:solidFill>
                  <a:srgbClr val="000099"/>
                </a:solidFill>
              </a:rPr>
              <a:t>Nhon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Da Nang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CC0099"/>
                </a:solidFill>
              </a:rPr>
              <a:t>Can </a:t>
            </a:r>
            <a:r>
              <a:rPr lang="en-GB" b="1" dirty="0" err="1" smtClean="0">
                <a:solidFill>
                  <a:srgbClr val="CC0099"/>
                </a:solidFill>
              </a:rPr>
              <a:t>Tho</a:t>
            </a:r>
            <a:r>
              <a:rPr lang="en-GB" dirty="0" smtClean="0"/>
              <a:t> cities.</a:t>
            </a:r>
          </a:p>
          <a:p>
            <a:endParaRPr lang="en-GB" dirty="0"/>
          </a:p>
          <a:p>
            <a:r>
              <a:rPr lang="en-GB" dirty="0" smtClean="0"/>
              <a:t>AYIP enables </a:t>
            </a:r>
            <a:r>
              <a:rPr lang="en-GB" dirty="0"/>
              <a:t>Urban Youth aged 16 to 25 to implement their own </a:t>
            </a:r>
            <a:r>
              <a:rPr lang="en-GB" dirty="0" smtClean="0"/>
              <a:t>climate change </a:t>
            </a:r>
            <a:r>
              <a:rPr lang="en-GB" dirty="0" smtClean="0"/>
              <a:t>adaptation initiatives</a:t>
            </a:r>
            <a:r>
              <a:rPr lang="en-GB" dirty="0"/>
              <a:t>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About 15 to 20 Youth </a:t>
            </a:r>
            <a:r>
              <a:rPr lang="en-GB" dirty="0"/>
              <a:t>Groups are supported to implement initiatives of value between USD 500 and USD 5,000, from April 2012 </a:t>
            </a:r>
            <a:r>
              <a:rPr lang="en-GB" dirty="0" smtClean="0"/>
              <a:t>to </a:t>
            </a:r>
            <a:r>
              <a:rPr lang="en-GB" dirty="0"/>
              <a:t>July 2013.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51486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7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143000" y="914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AYIP also encourages active collaboration between government agencies and Youth Groups in the three cities.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3883152" cy="2912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2115438"/>
            <a:ext cx="1555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This enables Youth to learn about climate change initiatives, and enables government agencies to see climate change from a new angle.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27" y="3818650"/>
            <a:ext cx="3368673" cy="25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914400" y="1066800"/>
            <a:ext cx="647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AYIP is just beginning in </a:t>
            </a:r>
            <a:r>
              <a:rPr lang="en-GB" dirty="0" smtClean="0"/>
              <a:t>mid </a:t>
            </a:r>
            <a:r>
              <a:rPr lang="en-GB" dirty="0" smtClean="0"/>
              <a:t>2012.  Proposals from Youth for their initiatives include</a:t>
            </a:r>
            <a:r>
              <a:rPr lang="en-GB" dirty="0"/>
              <a:t>:</a:t>
            </a:r>
          </a:p>
          <a:p>
            <a:r>
              <a:rPr lang="en-GB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Support to a vulnerable neighbourhood or community, to analyse their vulnerabilities and elaborate solutions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Research into existing ways people are adapting to </a:t>
            </a:r>
            <a:r>
              <a:rPr lang="en-GB" dirty="0" smtClean="0"/>
              <a:t>climate change</a:t>
            </a: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Support to enhance existing community-based adaptation</a:t>
            </a: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Support to new adaptation/resilience initiatives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588680" cy="2352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3441680"/>
            <a:ext cx="3308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GB" dirty="0" smtClean="0"/>
              <a:t>Adding value to existing government or ACCCRN </a:t>
            </a:r>
            <a:r>
              <a:rPr lang="en-GB" dirty="0" smtClean="0"/>
              <a:t>climate change </a:t>
            </a:r>
            <a:r>
              <a:rPr lang="en-GB" dirty="0" smtClean="0"/>
              <a:t>initiatives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GB" dirty="0" smtClean="0"/>
              <a:t>Documentation of a </a:t>
            </a:r>
            <a:r>
              <a:rPr lang="en-GB" dirty="0" smtClean="0"/>
              <a:t>climate </a:t>
            </a:r>
            <a:r>
              <a:rPr lang="en-GB" dirty="0" smtClean="0"/>
              <a:t>issue in the city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GB" dirty="0" smtClean="0"/>
              <a:t>Start-up of a longer term cooperation, network or service for urban </a:t>
            </a:r>
            <a:r>
              <a:rPr lang="en-GB" dirty="0" smtClean="0"/>
              <a:t>climate change </a:t>
            </a:r>
            <a:r>
              <a:rPr lang="en-GB" dirty="0" smtClean="0"/>
              <a:t>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292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C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Challenge to Change</a:t>
            </a:r>
          </a:p>
          <a:p>
            <a:r>
              <a:rPr lang="de-DE" smtClean="0"/>
              <a:t>www.challengetochange.org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962400" y="7620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Youth </a:t>
            </a:r>
            <a:r>
              <a:rPr lang="en-GB" dirty="0"/>
              <a:t>Unions makes video-documentation of </a:t>
            </a:r>
            <a:r>
              <a:rPr lang="en-GB" dirty="0" smtClean="0"/>
              <a:t>their climate change initiatives</a:t>
            </a:r>
            <a:r>
              <a:rPr lang="en-GB" dirty="0"/>
              <a:t>. </a:t>
            </a:r>
            <a:r>
              <a:rPr lang="en-GB" dirty="0" smtClean="0"/>
              <a:t>AYIP provides each city Youth Union with a video camera, and provides digital film editing training.</a:t>
            </a:r>
          </a:p>
          <a:p>
            <a:endParaRPr lang="en-GB" dirty="0"/>
          </a:p>
          <a:p>
            <a:r>
              <a:rPr lang="en-GB" dirty="0" smtClean="0"/>
              <a:t>The program takes advantage of Youth </a:t>
            </a:r>
            <a:r>
              <a:rPr lang="en-GB" dirty="0"/>
              <a:t>characteristics as good Change Agents and </a:t>
            </a:r>
            <a:r>
              <a:rPr lang="en-GB" dirty="0" smtClean="0"/>
              <a:t>trend-setters </a:t>
            </a:r>
            <a:r>
              <a:rPr lang="en-GB" dirty="0"/>
              <a:t>who are highly communicative</a:t>
            </a:r>
            <a:r>
              <a:rPr lang="en-GB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745" y="43434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this way Youth communicate their ideas and values, and </a:t>
            </a:r>
            <a:r>
              <a:rPr lang="en-GB" dirty="0" smtClean="0">
                <a:solidFill>
                  <a:srgbClr val="EC3058"/>
                </a:solidFill>
              </a:rPr>
              <a:t>we see climate change resilience through their eyes.</a:t>
            </a:r>
            <a:endParaRPr lang="en-GB" dirty="0">
              <a:solidFill>
                <a:srgbClr val="EC305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267208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2368014" cy="21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88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A4CF6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3" y="609600"/>
            <a:ext cx="4592287" cy="35930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Challenge to Change</a:t>
            </a:r>
          </a:p>
          <a:p>
            <a:r>
              <a:rPr lang="de-DE" dirty="0" smtClean="0"/>
              <a:t>www.challengetochange.org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3276600" y="3095432"/>
            <a:ext cx="5486400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b="1" dirty="0" smtClean="0">
                <a:latin typeface="+mn-lt"/>
              </a:rPr>
              <a:t>          AYIP K</a:t>
            </a:r>
            <a:r>
              <a:rPr lang="en-GB" b="1" dirty="0" smtClean="0"/>
              <a:t>ey </a:t>
            </a:r>
            <a:r>
              <a:rPr lang="en-GB" b="1" dirty="0"/>
              <a:t>O</a:t>
            </a:r>
            <a:r>
              <a:rPr lang="en-GB" b="1" dirty="0" smtClean="0"/>
              <a:t>utcomes are</a:t>
            </a:r>
            <a:r>
              <a:rPr lang="en-GB" dirty="0" smtClean="0"/>
              <a:t>:</a:t>
            </a:r>
          </a:p>
          <a:p>
            <a:pPr marL="285750" indent="-285750">
              <a:spcAft>
                <a:spcPts val="900"/>
              </a:spcAft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>
                <a:solidFill>
                  <a:srgbClr val="FF0000"/>
                </a:solidFill>
              </a:rPr>
              <a:t>enhancement of Youth </a:t>
            </a:r>
            <a:r>
              <a:rPr lang="en-GB" b="1" dirty="0" smtClean="0">
                <a:solidFill>
                  <a:srgbClr val="FF0000"/>
                </a:solidFill>
              </a:rPr>
              <a:t>rights </a:t>
            </a:r>
            <a:r>
              <a:rPr lang="en-GB" dirty="0" smtClean="0"/>
              <a:t>to address climate change, (Rights-Based Approach), and the emergence of Youth climate champions</a:t>
            </a:r>
            <a:endParaRPr lang="en-GB" dirty="0"/>
          </a:p>
          <a:p>
            <a:pPr marL="285750" indent="-285750">
              <a:spcAft>
                <a:spcPts val="900"/>
              </a:spcAft>
              <a:buFont typeface="Arial" pitchFamily="34" charset="0"/>
              <a:buChar char="•"/>
            </a:pPr>
            <a:r>
              <a:rPr lang="en-GB" dirty="0" smtClean="0"/>
              <a:t>An </a:t>
            </a:r>
            <a:r>
              <a:rPr lang="en-GB" b="1" dirty="0">
                <a:solidFill>
                  <a:srgbClr val="FF0000"/>
                </a:solidFill>
              </a:rPr>
              <a:t>understanding of </a:t>
            </a:r>
            <a:r>
              <a:rPr lang="en-GB" b="1" dirty="0" smtClean="0">
                <a:solidFill>
                  <a:srgbClr val="FF0000"/>
                </a:solidFill>
              </a:rPr>
              <a:t>urban 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limate 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hange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 smtClean="0">
                <a:solidFill>
                  <a:srgbClr val="FF0000"/>
                </a:solidFill>
              </a:rPr>
              <a:t>esilience </a:t>
            </a:r>
            <a:r>
              <a:rPr lang="en-GB" b="1" dirty="0">
                <a:solidFill>
                  <a:srgbClr val="FF0000"/>
                </a:solidFill>
              </a:rPr>
              <a:t>(UCCR) through the eyes of </a:t>
            </a:r>
            <a:r>
              <a:rPr lang="en-GB" b="1" dirty="0" smtClean="0">
                <a:solidFill>
                  <a:srgbClr val="FF0000"/>
                </a:solidFill>
              </a:rPr>
              <a:t>Youth</a:t>
            </a: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spread </a:t>
            </a:r>
            <a:r>
              <a:rPr lang="en-GB" b="1" dirty="0">
                <a:solidFill>
                  <a:srgbClr val="FF0000"/>
                </a:solidFill>
              </a:rPr>
              <a:t>of c</a:t>
            </a:r>
            <a:r>
              <a:rPr lang="en-GB" b="1" dirty="0" smtClean="0">
                <a:solidFill>
                  <a:srgbClr val="FF0000"/>
                </a:solidFill>
              </a:rPr>
              <a:t>limate 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hange awareness</a:t>
            </a:r>
            <a:r>
              <a:rPr lang="en-GB" dirty="0" smtClean="0"/>
              <a:t> </a:t>
            </a:r>
            <a:r>
              <a:rPr lang="en-GB" dirty="0"/>
              <a:t>through existing Youth </a:t>
            </a:r>
            <a:r>
              <a:rPr lang="en-GB" dirty="0" smtClean="0"/>
              <a:t>networks using multiple media, </a:t>
            </a:r>
            <a:r>
              <a:rPr lang="en-GB" b="1" dirty="0" smtClean="0">
                <a:solidFill>
                  <a:srgbClr val="FF0000"/>
                </a:solidFill>
              </a:rPr>
              <a:t>creating conditions for </a:t>
            </a:r>
            <a:r>
              <a:rPr lang="en-GB" b="1" dirty="0" smtClean="0">
                <a:solidFill>
                  <a:srgbClr val="FF0000"/>
                </a:solidFill>
              </a:rPr>
              <a:t>community-based adaptation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04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TC PPT TEMPLAT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455</TotalTime>
  <Words>548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CTC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37</cp:revision>
  <dcterms:created xsi:type="dcterms:W3CDTF">2011-05-31T06:49:11Z</dcterms:created>
  <dcterms:modified xsi:type="dcterms:W3CDTF">2012-08-30T19:45:49Z</dcterms:modified>
</cp:coreProperties>
</file>